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 varScale="1">
        <p:scale>
          <a:sx n="69" d="100"/>
          <a:sy n="69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70670-FD0C-4656-B6F1-EFCC3B0CC3D0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DA1F5-F706-4838-BE3F-3BD2529B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01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A1F5-F706-4838-BE3F-3BD2529BE71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0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58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6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1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35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3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8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7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39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7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41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4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CDD0E-B02E-4310-B623-21CCAC3AE9D3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FFE1D-F432-41BE-97E8-66C4EA643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50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uk-UA" sz="7200" b="1" i="1" dirty="0" smtClean="0">
                <a:solidFill>
                  <a:srgbClr val="FF0000"/>
                </a:solidFill>
              </a:rPr>
              <a:t>Формування </a:t>
            </a:r>
            <a:r>
              <a:rPr lang="uk-UA" sz="7200" b="1" i="1" dirty="0" err="1" smtClean="0">
                <a:solidFill>
                  <a:srgbClr val="FF0000"/>
                </a:solidFill>
              </a:rPr>
              <a:t>компетентностей</a:t>
            </a:r>
            <a:r>
              <a:rPr lang="uk-UA" sz="7200" b="1" i="1" dirty="0" smtClean="0">
                <a:solidFill>
                  <a:srgbClr val="FF0000"/>
                </a:solidFill>
              </a:rPr>
              <a:t> у сучасній школі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0" y="0"/>
            <a:ext cx="91108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uk-UA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</a:t>
            </a:r>
            <a:r>
              <a:rPr lang="uk-UA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компетенцій</a:t>
            </a:r>
            <a:endParaRPr lang="uk-UA" sz="9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38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uk-UA" sz="28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Ціннісно-смислова компетенція, 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яка пов’язана з ціннісними уявленнями учня, його здатністю до орієнтування в житті, усвідомлення свого місця в ньому, до вибору цільових та смислових установок для своїх дій та вчинків, до прийняття рішень. Від сформованості цієї світоглядної компетенції залежить освітня траєкторія учня та програма його життєдіяльності в цілому.</a:t>
            </a:r>
            <a:endParaRPr lang="uk-UA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	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Загальнокультурна компетенція </a:t>
            </a:r>
            <a:r>
              <a:rPr lang="uk-UA" sz="2800" dirty="0" smtClean="0"/>
              <a:t>як коло питань, у яких учень має бути добре обізнаним, мати знання та досвід певної діяльності. Це особливості національної та загальнолюдської культури, культурологічні засади сімейних, соціальних, суспільних явищ та традицій, роль науки  та релігії в житті людини, компетенції у сфері побуту та культурного дозвілля.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298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25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980728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	</a:t>
            </a:r>
            <a:r>
              <a:rPr lang="uk-UA" sz="3200" b="1" i="1" dirty="0" smtClean="0">
                <a:solidFill>
                  <a:schemeClr val="tx2">
                    <a:lumMod val="75000"/>
                  </a:schemeClr>
                </a:solidFill>
              </a:rPr>
              <a:t>Інформаційна компетенція</a:t>
            </a:r>
            <a:r>
              <a:rPr lang="uk-UA" sz="3200" i="1" dirty="0" smtClean="0">
                <a:solidFill>
                  <a:schemeClr val="tx2">
                    <a:lumMod val="75000"/>
                  </a:schemeClr>
                </a:solidFill>
              </a:rPr>
              <a:t>, яка пов’язана з формуванням уміння самостійно шукати, аналізувати, відбирати необхідну інформацію, трансформувати, зберігати та транслювати її. Ця компетенція забезпечує навички роботи учнів з інформацією, що міститься в навчальних предметах і освітніх галузях, а також в оточуючому світі.</a:t>
            </a:r>
            <a:endParaRPr lang="uk-UA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76672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	</a:t>
            </a:r>
            <a:r>
              <a:rPr lang="uk-UA" sz="4400" b="1" i="1" dirty="0" smtClean="0">
                <a:solidFill>
                  <a:schemeClr val="tx2">
                    <a:lumMod val="75000"/>
                  </a:schemeClr>
                </a:solidFill>
              </a:rPr>
              <a:t>Комунікативна компетенція, </a:t>
            </a:r>
            <a:r>
              <a:rPr lang="uk-UA" sz="4400" i="1" dirty="0" smtClean="0">
                <a:solidFill>
                  <a:schemeClr val="tx2">
                    <a:lumMod val="75000"/>
                  </a:schemeClr>
                </a:solidFill>
              </a:rPr>
              <a:t>яка містить оволодіння мовами та способами взаємодії з людьми, навички роботи в групі. Учень  має вміти відрекомендувати себе, написати листа, заяву, анкету, поставити запитання, вести дискусію.</a:t>
            </a:r>
            <a:endParaRPr lang="uk-UA" sz="4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40466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4000" b="1" i="1" dirty="0" smtClean="0">
                <a:solidFill>
                  <a:schemeClr val="tx2">
                    <a:lumMod val="75000"/>
                  </a:schemeClr>
                </a:solidFill>
              </a:rPr>
              <a:t>Соціально-трудова компетенція </a:t>
            </a:r>
            <a:r>
              <a:rPr lang="uk-UA" sz="4000" i="1" dirty="0" smtClean="0">
                <a:solidFill>
                  <a:schemeClr val="tx2">
                    <a:lumMod val="75000"/>
                  </a:schemeClr>
                </a:solidFill>
              </a:rPr>
              <a:t>як оволодіння знаннями і досвідом у громадянсько-суспільній діяльності, у соціально-трудовій сфері, у галузі сімейних стосунків, у питаннях економіки і права та в професійному самовизначенні</a:t>
            </a:r>
            <a:endParaRPr lang="uk-UA" sz="40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76672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</a:rPr>
              <a:t>Компетенція особистісного самовизначення, 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яка спрямована на засвоєння способів фізичного, духовного та інтелектуального саморозвитку, емоційну саморегуляцію та </a:t>
            </a:r>
            <a:r>
              <a:rPr lang="uk-UA" sz="2800" i="1" dirty="0" err="1" smtClean="0">
                <a:solidFill>
                  <a:schemeClr val="tx2">
                    <a:lumMod val="75000"/>
                  </a:schemeClr>
                </a:solidFill>
              </a:rPr>
              <a:t>самопідтримку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. Вона пов’язана з безперервним самопізнанням, розвитком необхідних особистісних якостей, формуванням психологічної грамотності, культури мислення й поведінки. До цієї компетентності слід віднести правила особистої гігієни, турботу про власне здоров’я, внутрішню екологічну культуру, комплекс якостей, пов'язаний з основами безпечної життєдіяльності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844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289" y="0"/>
            <a:ext cx="9144000" cy="686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1556792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 smtClean="0">
                <a:solidFill>
                  <a:schemeClr val="tx2">
                    <a:lumMod val="75000"/>
                  </a:schemeClr>
                </a:solidFill>
              </a:rPr>
              <a:t>Шляхи </a:t>
            </a:r>
            <a:r>
              <a:rPr lang="ru-RU" sz="6600" b="1" i="1" dirty="0" err="1" smtClean="0">
                <a:solidFill>
                  <a:schemeClr val="tx2">
                    <a:lumMod val="75000"/>
                  </a:schemeClr>
                </a:solidFill>
              </a:rPr>
              <a:t>формування</a:t>
            </a:r>
            <a:r>
              <a:rPr lang="ru-RU" sz="6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600" b="1" i="1" dirty="0" smtClean="0">
                <a:solidFill>
                  <a:schemeClr val="tx2">
                    <a:lumMod val="75000"/>
                  </a:schemeClr>
                </a:solidFill>
              </a:rPr>
              <a:t>компетентностей </a:t>
            </a:r>
            <a:r>
              <a:rPr lang="ru-RU" sz="6600" b="1" i="1" dirty="0" err="1" smtClean="0">
                <a:solidFill>
                  <a:schemeClr val="tx2">
                    <a:lumMod val="75000"/>
                  </a:schemeClr>
                </a:solidFill>
              </a:rPr>
              <a:t>учнів</a:t>
            </a:r>
            <a:endParaRPr lang="ru-RU" sz="6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10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3816" y="764704"/>
            <a:ext cx="8276368" cy="5509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u="sng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800" b="1" i="1" u="sng" dirty="0" err="1" smtClean="0">
                <a:solidFill>
                  <a:schemeClr val="accent2">
                    <a:lumMod val="50000"/>
                  </a:schemeClr>
                </a:solidFill>
              </a:rPr>
              <a:t>родуктом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u="sng" dirty="0" err="1" smtClean="0">
                <a:solidFill>
                  <a:schemeClr val="accent2">
                    <a:lumMod val="50000"/>
                  </a:schemeClr>
                </a:solidFill>
              </a:rPr>
              <a:t>школи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 є </a:t>
            </a:r>
            <a:r>
              <a:rPr lang="ru-RU" sz="2800" b="1" i="1" u="sng" dirty="0" err="1" smtClean="0">
                <a:solidFill>
                  <a:schemeClr val="accent2">
                    <a:lumMod val="50000"/>
                  </a:schemeClr>
                </a:solidFill>
              </a:rPr>
              <a:t>людина,особистість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ru-RU" dirty="0" smtClean="0"/>
              <a:t>•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Створення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умов для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розвитку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самореалізації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учнів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•	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Задоволення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запитів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та потреб школяра;</a:t>
            </a:r>
          </a:p>
          <a:p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uk-UA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uk-UA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uk-UA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uk-UA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•	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Засвоєння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продуктивних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знань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умінь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•	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Розвиток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потреби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поповнювати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знання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протягом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усього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життя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•	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Виховання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для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життя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цивілізованому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громадянському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</a:rPr>
              <a:t>суспільстві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endParaRPr lang="uk-UA" dirty="0" smtClean="0"/>
          </a:p>
          <a:p>
            <a:endParaRPr lang="ru-RU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0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4" y="0"/>
            <a:ext cx="91024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76672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Завдання школи — навчити жити. Ми повинні виховати Людину, здатну створити своє особисте життя.</a:t>
            </a:r>
          </a:p>
          <a:p>
            <a:r>
              <a:rPr lang="uk-UA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П. </a:t>
            </a:r>
            <a:r>
              <a:rPr lang="uk-UA" sz="5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Блонський</a:t>
            </a:r>
            <a:endParaRPr lang="uk-UA" sz="5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63588" y="1490008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i="1" dirty="0" smtClean="0">
                <a:solidFill>
                  <a:schemeClr val="accent5">
                    <a:lumMod val="50000"/>
                  </a:schemeClr>
                </a:solidFill>
              </a:rPr>
              <a:t>Комплекс </a:t>
            </a:r>
            <a:r>
              <a:rPr lang="ru-RU" sz="8800" b="1" i="1" dirty="0" err="1" smtClean="0">
                <a:solidFill>
                  <a:schemeClr val="accent5">
                    <a:lumMod val="50000"/>
                  </a:schemeClr>
                </a:solidFill>
              </a:rPr>
              <a:t>педагогічних</a:t>
            </a:r>
            <a:r>
              <a:rPr lang="ru-RU" sz="8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8800" b="1" i="1" dirty="0" smtClean="0">
                <a:solidFill>
                  <a:schemeClr val="accent5">
                    <a:lumMod val="50000"/>
                  </a:schemeClr>
                </a:solidFill>
              </a:rPr>
              <a:t>правил </a:t>
            </a:r>
            <a:endParaRPr lang="ru-RU" sz="8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76672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	</a:t>
            </a:r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</a:rPr>
              <a:t> Не навчальний предмет формує особистість учня , а вчитель своєю діяльністю, пов’язаною з вивченням предмета.</a:t>
            </a:r>
          </a:p>
          <a:p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</a:rPr>
              <a:t>	На виховання активності не варто шкодувати часу. Сьогоднішній активний учень – завтрашній активний член суспільства.</a:t>
            </a:r>
          </a:p>
          <a:p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</a:rPr>
              <a:t>	Допомагайте учням оволодіти найбільш продуктивними методами навчально-пізнавальної діяльності, навчайте їх вчитися.</a:t>
            </a:r>
            <a:endParaRPr lang="uk-UA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6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73" y="11088"/>
            <a:ext cx="9156073" cy="684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548680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	</a:t>
            </a:r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</a:rPr>
              <a:t>Пам’ятайте, що насправді знає не той, хто переказує, а той, хто застосовує на практиці.</a:t>
            </a:r>
          </a:p>
          <a:p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</a:rPr>
              <a:t>	Привчайте учнів думати і діяти самостійно. Поступово відходьте від механічних переказів, дослівного відтворення.</a:t>
            </a:r>
          </a:p>
          <a:p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</a:rPr>
              <a:t>	Творче мислення розвивайте всебічним аналізом проблем, пізнавальні задачі розв’язуйте кількома способами, частіше практикуйте творчі завдання.</a:t>
            </a:r>
            <a:endParaRPr lang="uk-UA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2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88"/>
            <a:ext cx="9144000" cy="701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692696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	</a:t>
            </a:r>
            <a:r>
              <a:rPr lang="uk-UA" sz="3600" b="1" i="1" dirty="0" smtClean="0">
                <a:solidFill>
                  <a:schemeClr val="accent5">
                    <a:lumMod val="50000"/>
                  </a:schemeClr>
                </a:solidFill>
              </a:rPr>
              <a:t>Вчителі з будь-якого предмета, не тільки мови і літератури, мають слідкувати за способом та формою висловлення думки учнів.</a:t>
            </a:r>
          </a:p>
          <a:p>
            <a:r>
              <a:rPr lang="uk-UA" sz="3600" b="1" i="1" dirty="0" smtClean="0">
                <a:solidFill>
                  <a:schemeClr val="accent5">
                    <a:lumMod val="50000"/>
                  </a:schemeClr>
                </a:solidFill>
              </a:rPr>
              <a:t>	Слід частіше показувати учням перспективи їх навчання. </a:t>
            </a:r>
          </a:p>
          <a:p>
            <a:r>
              <a:rPr lang="uk-UA" sz="3600" b="1" i="1" dirty="0" smtClean="0">
                <a:solidFill>
                  <a:schemeClr val="accent5">
                    <a:lumMod val="50000"/>
                  </a:schemeClr>
                </a:solidFill>
              </a:rPr>
              <a:t>	Вивчайте і враховуйте життєвий досвід учнів, їх інтереси, особливості розвитку.</a:t>
            </a:r>
            <a:endParaRPr lang="uk-UA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23" y="-12041"/>
            <a:ext cx="9149471" cy="687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4742" y="1006933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	</a:t>
            </a:r>
            <a:r>
              <a:rPr lang="uk-UA" sz="2800" b="1" i="1" dirty="0" smtClean="0">
                <a:solidFill>
                  <a:schemeClr val="accent5">
                    <a:lumMod val="50000"/>
                  </a:schemeClr>
                </a:solidFill>
              </a:rPr>
              <a:t>Будьте обізнаними з останніми науковими досягненнями із свого предмета.</a:t>
            </a:r>
          </a:p>
          <a:p>
            <a:r>
              <a:rPr lang="uk-UA" sz="2800" b="1" i="1" dirty="0" smtClean="0">
                <a:solidFill>
                  <a:schemeClr val="accent5">
                    <a:lumMod val="50000"/>
                  </a:schemeClr>
                </a:solidFill>
              </a:rPr>
              <a:t>	Заохочуйте дослідницьку діяльність учнів. Практикою доводьте необхідність наукових знань, які вивчаються у школі. Навчайте так, щоб учень розумів, що навчання є для нього життєвою необхідністю.</a:t>
            </a:r>
          </a:p>
          <a:p>
            <a:r>
              <a:rPr lang="uk-UA" sz="2800" b="1" i="1" dirty="0" smtClean="0">
                <a:solidFill>
                  <a:schemeClr val="accent5">
                    <a:lumMod val="50000"/>
                  </a:schemeClr>
                </a:solidFill>
              </a:rPr>
              <a:t>	Пояснюйте школярам, що кожна людина знайде своє місце в житті, якщо навчиться всьому, що необхідно для реалізації її життєвих планів. </a:t>
            </a:r>
            <a:endParaRPr lang="uk-UA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47" y="28988"/>
            <a:ext cx="9163147" cy="707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uk-UA" sz="6000" b="1" i="1" dirty="0" smtClean="0">
                <a:solidFill>
                  <a:srgbClr val="FF0000"/>
                </a:solidFill>
              </a:rPr>
              <a:t/>
            </a:r>
            <a:br>
              <a:rPr lang="uk-UA" sz="6000" b="1" i="1" dirty="0" smtClean="0">
                <a:solidFill>
                  <a:srgbClr val="FF0000"/>
                </a:solidFill>
              </a:rPr>
            </a:br>
            <a:r>
              <a:rPr lang="uk-UA" sz="6000" b="1" i="1" dirty="0" smtClean="0">
                <a:solidFill>
                  <a:srgbClr val="FF0000"/>
                </a:solidFill>
              </a:rPr>
              <a:t>Бажаю успіхів у вашій педагогічній діяльності!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50"/>
            <a:ext cx="9144000" cy="6864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Традиційно мета шкільної освіти визначалася набором знань, умінь і навичок, якими має оволодіти учень</a:t>
            </a: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1600" dirty="0" smtClean="0"/>
              <a:t/>
            </a:r>
            <a:br>
              <a:rPr lang="uk-UA" sz="1600" dirty="0" smtClean="0"/>
            </a:b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77144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220"/>
            <a:ext cx="9144000" cy="687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Сучасні вимоги до учнів та  випускників:</a:t>
            </a:r>
            <a:b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>- </a:t>
            </a:r>
            <a:r>
              <a:rPr lang="uk-UA" sz="3600" dirty="0" smtClean="0">
                <a:solidFill>
                  <a:srgbClr val="7030A0"/>
                </a:solidFill>
              </a:rPr>
              <a:t>готові змінюватись та пристосовуватись до нових потреб життя,</a:t>
            </a:r>
            <a:br>
              <a:rPr lang="uk-UA" sz="3600" dirty="0" smtClean="0">
                <a:solidFill>
                  <a:srgbClr val="7030A0"/>
                </a:solidFill>
              </a:rPr>
            </a:br>
            <a:r>
              <a:rPr lang="uk-UA" sz="3600" dirty="0" smtClean="0">
                <a:solidFill>
                  <a:srgbClr val="7030A0"/>
                </a:solidFill>
              </a:rPr>
              <a:t> оперувати й управляти інформацією, </a:t>
            </a:r>
            <a:br>
              <a:rPr lang="uk-UA" sz="3600" dirty="0" smtClean="0">
                <a:solidFill>
                  <a:srgbClr val="7030A0"/>
                </a:solidFill>
              </a:rPr>
            </a:br>
            <a:r>
              <a:rPr lang="uk-UA" sz="3600" dirty="0" smtClean="0">
                <a:solidFill>
                  <a:srgbClr val="7030A0"/>
                </a:solidFill>
              </a:rPr>
              <a:t>активно діяти,</a:t>
            </a:r>
            <a:br>
              <a:rPr lang="uk-UA" sz="3600" dirty="0" smtClean="0">
                <a:solidFill>
                  <a:srgbClr val="7030A0"/>
                </a:solidFill>
              </a:rPr>
            </a:br>
            <a:r>
              <a:rPr lang="uk-UA" sz="3600" dirty="0" smtClean="0">
                <a:solidFill>
                  <a:srgbClr val="7030A0"/>
                </a:solidFill>
              </a:rPr>
              <a:t>     швидко приймати рішення</a:t>
            </a:r>
            <a:endParaRPr lang="uk-UA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uk-UA" sz="3200" b="1" i="1" u="sng" dirty="0" smtClean="0">
                <a:solidFill>
                  <a:schemeClr val="accent4">
                    <a:lumMod val="75000"/>
                  </a:schemeClr>
                </a:solidFill>
              </a:rPr>
              <a:t>Сучасна мета освіти: </a:t>
            </a:r>
            <a:r>
              <a:rPr lang="uk-UA" sz="3200" b="1" i="1" dirty="0" smtClean="0">
                <a:solidFill>
                  <a:schemeClr val="accent4">
                    <a:lumMod val="75000"/>
                  </a:schemeClr>
                </a:solidFill>
              </a:rPr>
              <a:t>формування компетентної особистості.</a:t>
            </a:r>
            <a:br>
              <a:rPr lang="uk-UA" sz="32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200" b="1" i="1" dirty="0" smtClean="0">
                <a:solidFill>
                  <a:schemeClr val="accent4">
                    <a:lumMod val="75000"/>
                  </a:schemeClr>
                </a:solidFill>
              </a:rPr>
              <a:t> А це більшою мірою залежить не від отриманих знань, умінь і навичок, а від якостей, для позначення яких використовуються поняття компетенція і компетентність, які найбільше відповідають сучасному розумінню мети освіти.</a:t>
            </a: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uk-UA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Тлумачний</a:t>
            </a:r>
            <a:r>
              <a:rPr lang="ru-RU" sz="2400" dirty="0" smtClean="0"/>
              <a:t> словник </a:t>
            </a:r>
            <a:r>
              <a:rPr lang="ru-RU" sz="2400" dirty="0" err="1" smtClean="0"/>
              <a:t>сучасної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редакцією</a:t>
            </a:r>
            <a:r>
              <a:rPr lang="ru-RU" sz="2400" dirty="0" smtClean="0"/>
              <a:t> В.Т. Бусела </a:t>
            </a:r>
            <a:r>
              <a:rPr lang="ru-RU" sz="2400" dirty="0" err="1" smtClean="0"/>
              <a:t>розглядає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200" b="1" u="sng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3200" b="1" u="sng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омпетентність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певна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сума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знань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у особи, яка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дозволяє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їй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судити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про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що-небудь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висловлювати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переконливу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авторитетну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думку.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8242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97" y="0"/>
            <a:ext cx="9155297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uk-UA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Компетентний </a:t>
            </a:r>
            <a:r>
              <a:rPr lang="uk-UA" i="1" dirty="0" smtClean="0">
                <a:solidFill>
                  <a:schemeClr val="tx2">
                    <a:lumMod val="75000"/>
                  </a:schemeClr>
                </a:solidFill>
              </a:rPr>
              <a:t>– це той, хто знає, обізнаний у певній галузі; який має право за своїми знаннями або повноваженнями робити або вирішувати що-небудь, судити про що-небудь. 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" y="0"/>
            <a:ext cx="913852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uk-UA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Компетенція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uk-UA" i="1" dirty="0" smtClean="0">
                <a:solidFill>
                  <a:schemeClr val="tx2">
                    <a:lumMod val="75000"/>
                  </a:schemeClr>
                </a:solidFill>
              </a:rPr>
              <a:t>це коло повноважень якої-небудь установи або особи; коло питань, в яких дана особа має знання, досвід.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uk-UA" sz="31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Компетентність як педагогічне явище</a:t>
            </a: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Компетенція</a:t>
            </a:r>
            <a:r>
              <a:rPr lang="uk-UA" sz="3100" i="1" dirty="0" smtClean="0"/>
              <a:t> – це сукупність взаємопов’язаних якостей особистості. </a:t>
            </a:r>
            <a:br>
              <a:rPr lang="uk-UA" sz="3100" i="1" dirty="0" smtClean="0"/>
            </a:br>
            <a:r>
              <a:rPr lang="uk-UA" sz="3100" i="1" dirty="0" smtClean="0"/>
              <a:t>За старими програмами – це сукупність знань, умінь, навичок та способів діяльності, за новими – рівень навчальних досягнень.</a:t>
            </a:r>
            <a:br>
              <a:rPr lang="uk-UA" sz="3100" i="1" dirty="0" smtClean="0"/>
            </a:br>
            <a:r>
              <a:rPr lang="uk-UA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Компетентність</a:t>
            </a:r>
            <a:r>
              <a:rPr lang="uk-UA" sz="3100" i="1" dirty="0" smtClean="0"/>
              <a:t> – це володіння людиною відповідною компетенцією, що містить її особистісне ставлення до предмета діяльності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12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142</Words>
  <Application>Microsoft Office PowerPoint</Application>
  <PresentationFormat>Экран (4:3)</PresentationFormat>
  <Paragraphs>50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Формування компетентностей у сучасній школі</vt:lpstr>
      <vt:lpstr>Презентация PowerPoint</vt:lpstr>
      <vt:lpstr>Традиційно мета шкільної освіти визначалася набором знань, умінь і навичок, якими має оволодіти учень.  </vt:lpstr>
      <vt:lpstr>Сучасні вимоги до учнів та  випускників: - готові змінюватись та пристосовуватись до нових потреб життя,  оперувати й управляти інформацією,  активно діяти,      швидко приймати рішення</vt:lpstr>
      <vt:lpstr>Сучасна мета освіти: формування компетентної особистості.  А це більшою мірою залежить не від отриманих знань, умінь і навичок, а від якостей, для позначення яких використовуються поняття компетенція і компетентність, які найбільше відповідають сучасному розумінню мети освіти. </vt:lpstr>
      <vt:lpstr>Тлумачний словник сучасної української мови за редакцією В.Т. Бусела розглядає:        Компетентність -  певна сума знань у особи, яка дозволяє їй судити про що-небудь, висловлювати переконливу, авторитетну думку.  </vt:lpstr>
      <vt:lpstr>Компетентний – це той, хто знає, обізнаний у певній галузі; який має право за своїми знаннями або повноваженнями робити або вирішувати що-небудь, судити про що-небудь. </vt:lpstr>
      <vt:lpstr>Компетенція – це коло повноважень якої-небудь установи або особи; коло питань, в яких дана особа має знання, досвід.</vt:lpstr>
      <vt:lpstr>Компетентність як педагогічне явище  Компетенція – це сукупність взаємопов’язаних якостей особистості.  За старими програмами – це сукупність знань, умінь, навичок та способів діяльності, за новими – рівень навчальних досягнень. Компетентність – це володіння людиною відповідною компетенцією, що містить її особистісне ставлення до предмета діяльності </vt:lpstr>
      <vt:lpstr>Види компетенцій</vt:lpstr>
      <vt:lpstr> Ціннісно-смислова компетенція, яка пов’язана з ціннісними уявленнями учня, його здатністю до орієнтування в житті, усвідомлення свого місця в ньому, до вибору цільових та смислових установок для своїх дій та вчинків, до прийняття рішень. Від сформованості цієї світоглядної компетенції залежить освітня траєкторія учня та програма його життєдіяльності в цілому.</vt:lpstr>
      <vt:lpstr> Загальнокультурна компетенція як коло питань, у яких учень має бути добре обізнаним, мати знання та досвід певної діяльності. Це особливості національної та загальнолюдської культури, культурологічні засади сімейних, соціальних, суспільних явищ та традицій, роль науки  та релігії в житті людини, компетенції у сфері побуту та культурного дозвілля.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Бажаю успіхів у вашій педагогічній діяльності!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Традиційно мета шкільної освіти визначалася набором знань, умінь і навичок, якими має оволодіти учень. Сучасні вимоги до учнів та  випускників: - готові змінюватись та пристосовуватись до нових потреб життя,  оперувати й управляти інформацією,  активно діяти,  швидко приймати рішення</dc:title>
  <dc:creator>User</dc:creator>
  <cp:lastModifiedBy>User</cp:lastModifiedBy>
  <cp:revision>14</cp:revision>
  <dcterms:created xsi:type="dcterms:W3CDTF">2012-12-11T19:54:54Z</dcterms:created>
  <dcterms:modified xsi:type="dcterms:W3CDTF">2014-01-17T16:30:51Z</dcterms:modified>
</cp:coreProperties>
</file>